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tif"/><Relationship Id="rId3" Type="http://schemas.openxmlformats.org/officeDocument/2006/relationships/image" Target="../media/image24.tif"/><Relationship Id="rId4" Type="http://schemas.openxmlformats.org/officeDocument/2006/relationships/image" Target="../media/image25.tif"/><Relationship Id="rId5" Type="http://schemas.openxmlformats.org/officeDocument/2006/relationships/image" Target="../media/image26.tif"/><Relationship Id="rId6" Type="http://schemas.openxmlformats.org/officeDocument/2006/relationships/image" Target="../media/image27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tif"/><Relationship Id="rId3" Type="http://schemas.openxmlformats.org/officeDocument/2006/relationships/image" Target="../media/image44.tif"/><Relationship Id="rId4" Type="http://schemas.openxmlformats.org/officeDocument/2006/relationships/image" Target="../media/image45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tif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7" Type="http://schemas.openxmlformats.org/officeDocument/2006/relationships/image" Target="../media/image11.tif"/><Relationship Id="rId8" Type="http://schemas.openxmlformats.org/officeDocument/2006/relationships/image" Target="../media/image12.tif"/><Relationship Id="rId9" Type="http://schemas.openxmlformats.org/officeDocument/2006/relationships/image" Target="../media/image13.tif"/><Relationship Id="rId10" Type="http://schemas.openxmlformats.org/officeDocument/2006/relationships/image" Target="../media/image14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DT 公有云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2015.11〜2016.3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搭环境</a:t>
            </a:r>
          </a:p>
        </p:txBody>
      </p:sp>
      <p:pic>
        <p:nvPicPr>
          <p:cNvPr id="1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3590" y="3134459"/>
            <a:ext cx="3722682" cy="660892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7576216" y="2136503"/>
            <a:ext cx="245150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 优良传统</a:t>
            </a:r>
          </a:p>
        </p:txBody>
      </p:sp>
      <p:pic>
        <p:nvPicPr>
          <p:cNvPr id="16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3103" y="3125267"/>
            <a:ext cx="3722682" cy="6627307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3058690" y="2136503"/>
            <a:ext cx="24515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 跪式服务</a:t>
            </a:r>
          </a:p>
        </p:txBody>
      </p:sp>
      <p:sp>
        <p:nvSpPr>
          <p:cNvPr id="169" name="Shape 169"/>
          <p:cNvSpPr/>
          <p:nvPr/>
        </p:nvSpPr>
        <p:spPr>
          <a:xfrm>
            <a:off x="6216650" y="2136503"/>
            <a:ext cx="5715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＋</a:t>
            </a:r>
          </a:p>
        </p:txBody>
      </p:sp>
      <p:sp>
        <p:nvSpPr>
          <p:cNvPr id="170" name="Shape 1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21世纪最需要的是什么？</a:t>
            </a:r>
          </a:p>
        </p:txBody>
      </p:sp>
      <p:pic>
        <p:nvPicPr>
          <p:cNvPr id="17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1414" y="2563771"/>
            <a:ext cx="5241972" cy="698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文化！！！</a:t>
            </a: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圆桌文化</a:t>
            </a:r>
          </a:p>
        </p:txBody>
      </p:sp>
      <p:pic>
        <p:nvPicPr>
          <p:cNvPr id="18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37438"/>
            <a:ext cx="13004801" cy="7305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床上文化</a:t>
            </a:r>
          </a:p>
        </p:txBody>
      </p:sp>
      <p:pic>
        <p:nvPicPr>
          <p:cNvPr id="18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91759"/>
            <a:ext cx="13004801" cy="7305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锅文化</a:t>
            </a:r>
          </a:p>
        </p:txBody>
      </p:sp>
      <p:sp>
        <p:nvSpPr>
          <p:cNvPr id="188" name="Shape 1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10492"/>
            <a:ext cx="13004801" cy="73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一切为了作战，一切为了胜利</a:t>
            </a:r>
          </a:p>
        </p:txBody>
      </p:sp>
      <p:pic>
        <p:nvPicPr>
          <p:cNvPr id="19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8985" y="2660538"/>
            <a:ext cx="8246830" cy="618512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476" y="241036"/>
            <a:ext cx="3788322" cy="5051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6540" y="621279"/>
            <a:ext cx="3638516" cy="4851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88799" y="1104987"/>
            <a:ext cx="3638516" cy="485135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854" y="5813622"/>
            <a:ext cx="5180877" cy="3885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49711" y="5819907"/>
            <a:ext cx="2904817" cy="3873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2016.1.14</a:t>
            </a:r>
          </a:p>
        </p:txBody>
      </p:sp>
      <p:sp>
        <p:nvSpPr>
          <p:cNvPr id="203" name="Shape 2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Shape 204"/>
          <p:cNvSpPr/>
          <p:nvPr/>
        </p:nvSpPr>
        <p:spPr>
          <a:xfrm>
            <a:off x="498719" y="5065166"/>
            <a:ext cx="12007362" cy="953626"/>
          </a:xfrm>
          <a:prstGeom prst="rightArrow">
            <a:avLst>
              <a:gd name="adj1" fmla="val 32000"/>
              <a:gd name="adj2" fmla="val 8523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924231" y="4968372"/>
            <a:ext cx="1122882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4349902" y="2651225"/>
            <a:ext cx="430499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SMN一次性对接成功</a:t>
            </a:r>
          </a:p>
        </p:txBody>
      </p:sp>
      <p:sp>
        <p:nvSpPr>
          <p:cNvPr id="207" name="Shape 207"/>
          <p:cNvSpPr/>
          <p:nvPr/>
        </p:nvSpPr>
        <p:spPr>
          <a:xfrm>
            <a:off x="2373030" y="4968372"/>
            <a:ext cx="1122883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3827" y="325923"/>
            <a:ext cx="4977146" cy="8848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124" name="Shape 124"/>
          <p:cNvSpPr/>
          <p:nvPr>
            <p:ph type="body" sz="half" idx="1"/>
          </p:nvPr>
        </p:nvSpPr>
        <p:spPr>
          <a:xfrm>
            <a:off x="934393" y="3581269"/>
            <a:ext cx="5334001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Console Framework, 20+</a:t>
            </a:r>
          </a:p>
          <a:p>
            <a:pPr/>
            <a:r>
              <a:t>API Gateway, api(+)</a:t>
            </a:r>
          </a:p>
          <a:p>
            <a:pPr/>
            <a:r>
              <a:t>SMN, 5+</a:t>
            </a:r>
          </a:p>
          <a:p>
            <a:pPr/>
            <a:r>
              <a:t>分布式小文件存储(naga)</a:t>
            </a:r>
          </a:p>
          <a:p>
            <a:pPr/>
            <a:r>
              <a:t>证书控制服务</a:t>
            </a:r>
          </a:p>
        </p:txBody>
      </p:sp>
      <p:pic>
        <p:nvPicPr>
          <p:cNvPr id="12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7561" y="3272354"/>
            <a:ext cx="7360179" cy="5514642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4683506" y="2396600"/>
            <a:ext cx="36377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https://github.com/tdp100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战将如云</a:t>
            </a:r>
          </a:p>
        </p:txBody>
      </p:sp>
      <p:sp>
        <p:nvSpPr>
          <p:cNvPr id="213" name="Shape 2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56171"/>
            <a:ext cx="13004801" cy="7303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3479" y="0"/>
            <a:ext cx="54778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4906"/>
            <a:ext cx="13004800" cy="73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4906"/>
            <a:ext cx="13004800" cy="73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4906"/>
            <a:ext cx="13004800" cy="73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4906"/>
            <a:ext cx="13004800" cy="73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2016.2.13</a:t>
            </a:r>
          </a:p>
        </p:txBody>
      </p:sp>
      <p:sp>
        <p:nvSpPr>
          <p:cNvPr id="235" name="Shape 2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Shape 236"/>
          <p:cNvSpPr/>
          <p:nvPr/>
        </p:nvSpPr>
        <p:spPr>
          <a:xfrm>
            <a:off x="4159249" y="2433942"/>
            <a:ext cx="4686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可靠性验收一次性成功</a:t>
            </a:r>
          </a:p>
        </p:txBody>
      </p:sp>
      <p:sp>
        <p:nvSpPr>
          <p:cNvPr id="237" name="Shape 237"/>
          <p:cNvSpPr/>
          <p:nvPr/>
        </p:nvSpPr>
        <p:spPr>
          <a:xfrm>
            <a:off x="498719" y="5065166"/>
            <a:ext cx="12007362" cy="953626"/>
          </a:xfrm>
          <a:prstGeom prst="rightArrow">
            <a:avLst>
              <a:gd name="adj1" fmla="val 32000"/>
              <a:gd name="adj2" fmla="val 8523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8" name="Shape 238"/>
          <p:cNvSpPr/>
          <p:nvPr/>
        </p:nvSpPr>
        <p:spPr>
          <a:xfrm>
            <a:off x="924231" y="4968372"/>
            <a:ext cx="1122882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2373030" y="4968372"/>
            <a:ext cx="1122883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3821830" y="4968372"/>
            <a:ext cx="1122883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5427" y="1279070"/>
            <a:ext cx="9593946" cy="7195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今天拨安逸了〜〜</a:t>
            </a:r>
          </a:p>
        </p:txBody>
      </p:sp>
      <p:sp>
        <p:nvSpPr>
          <p:cNvPr id="246" name="Shape 2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27278"/>
            <a:ext cx="13004801" cy="7325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Team</a:t>
            </a:r>
          </a:p>
        </p:txBody>
      </p:sp>
      <p:sp>
        <p:nvSpPr>
          <p:cNvPr id="130" name="Shape 130"/>
          <p:cNvSpPr/>
          <p:nvPr>
            <p:ph type="body" sz="half" idx="1"/>
          </p:nvPr>
        </p:nvSpPr>
        <p:spPr>
          <a:xfrm>
            <a:off x="697681" y="2187042"/>
            <a:ext cx="11609438" cy="355569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3600"/>
            </a:pPr>
            <a:r>
              <a:t>山丘之王</a:t>
            </a:r>
          </a:p>
          <a:p>
            <a:pPr marL="0" indent="0">
              <a:buSzTx/>
              <a:buNone/>
              <a:defRPr sz="3600"/>
            </a:pPr>
            <a:r>
              <a:t>专注于分析和研究公有云架构，提供公共服务和组件，最终实现简化设计，快速开发，架构解耦。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每天除了想工作，</a:t>
            </a:r>
          </a:p>
          <a:p>
            <a:pPr defTabSz="484886">
              <a:defRPr sz="6640"/>
            </a:pPr>
            <a:r>
              <a:t>就剩下想 下一顿如何安置了</a:t>
            </a:r>
          </a:p>
        </p:txBody>
      </p:sp>
      <p:sp>
        <p:nvSpPr>
          <p:cNvPr id="250" name="Shape 2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越南炒饭</a:t>
            </a:r>
          </a:p>
        </p:txBody>
      </p:sp>
      <p:sp>
        <p:nvSpPr>
          <p:cNvPr id="253" name="Shape 2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383744"/>
            <a:ext cx="13004801" cy="73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方便面</a:t>
            </a:r>
          </a:p>
        </p:txBody>
      </p:sp>
      <p:sp>
        <p:nvSpPr>
          <p:cNvPr id="257" name="Shape 2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56171"/>
            <a:ext cx="13004801" cy="7303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面包</a:t>
            </a:r>
          </a:p>
        </p:txBody>
      </p:sp>
      <p:sp>
        <p:nvSpPr>
          <p:cNvPr id="261" name="Shape 2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92385"/>
            <a:ext cx="13004801" cy="73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领导</a:t>
            </a:r>
          </a:p>
        </p:txBody>
      </p:sp>
      <p:sp>
        <p:nvSpPr>
          <p:cNvPr id="265" name="Shape 26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Shape 266"/>
          <p:cNvSpPr/>
          <p:nvPr>
            <p:ph type="body" idx="4294967295"/>
          </p:nvPr>
        </p:nvSpPr>
        <p:spPr>
          <a:xfrm>
            <a:off x="952500" y="2338247"/>
            <a:ext cx="11099800" cy="6286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000"/>
            </a:lvl1pPr>
          </a:lstStyle>
          <a:p>
            <a:pPr/>
            <a:r>
              <a:t>其实我们需要的是一口锅</a:t>
            </a:r>
          </a:p>
        </p:txBody>
      </p:sp>
      <p:pic>
        <p:nvPicPr>
          <p:cNvPr id="26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6165" y="3818858"/>
            <a:ext cx="3912470" cy="5216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走上小康生活</a:t>
            </a:r>
          </a:p>
        </p:txBody>
      </p:sp>
      <p:sp>
        <p:nvSpPr>
          <p:cNvPr id="270" name="Shape 2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6899" y="2704529"/>
            <a:ext cx="5151002" cy="6868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以锅会友</a:t>
            </a:r>
          </a:p>
        </p:txBody>
      </p:sp>
      <p:sp>
        <p:nvSpPr>
          <p:cNvPr id="274" name="Shape 2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74278"/>
            <a:ext cx="13004801" cy="73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0541" y="6102977"/>
            <a:ext cx="6221298" cy="349402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大厨＋美食</a:t>
            </a:r>
          </a:p>
        </p:txBody>
      </p:sp>
      <p:sp>
        <p:nvSpPr>
          <p:cNvPr id="279" name="Shape 2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27" y="2442158"/>
            <a:ext cx="7419950" cy="4167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41088" y="2453913"/>
            <a:ext cx="5238922" cy="2942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2016.2.18</a:t>
            </a:r>
          </a:p>
        </p:txBody>
      </p:sp>
      <p:sp>
        <p:nvSpPr>
          <p:cNvPr id="284" name="Shape 2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Shape 285"/>
          <p:cNvSpPr/>
          <p:nvPr/>
        </p:nvSpPr>
        <p:spPr>
          <a:xfrm>
            <a:off x="5073650" y="2433942"/>
            <a:ext cx="28575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系统集成完毕</a:t>
            </a:r>
          </a:p>
        </p:txBody>
      </p:sp>
      <p:sp>
        <p:nvSpPr>
          <p:cNvPr id="286" name="Shape 286"/>
          <p:cNvSpPr/>
          <p:nvPr/>
        </p:nvSpPr>
        <p:spPr>
          <a:xfrm>
            <a:off x="498719" y="6633348"/>
            <a:ext cx="12007362" cy="953626"/>
          </a:xfrm>
          <a:prstGeom prst="rightArrow">
            <a:avLst>
              <a:gd name="adj1" fmla="val 32000"/>
              <a:gd name="adj2" fmla="val 8523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924231" y="6536554"/>
            <a:ext cx="1122882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2373030" y="6536554"/>
            <a:ext cx="1122883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3821830" y="6536554"/>
            <a:ext cx="1122883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5270630" y="6536554"/>
            <a:ext cx="1122883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1" name="Shape 291"/>
          <p:cNvSpPr/>
          <p:nvPr>
            <p:ph type="body" sz="half" idx="4294967295"/>
          </p:nvPr>
        </p:nvSpPr>
        <p:spPr>
          <a:xfrm>
            <a:off x="952500" y="3234299"/>
            <a:ext cx="11099800" cy="3096384"/>
          </a:xfrm>
          <a:prstGeom prst="rect">
            <a:avLst/>
          </a:prstGeom>
        </p:spPr>
        <p:txBody>
          <a:bodyPr anchor="t"/>
          <a:lstStyle/>
          <a:p>
            <a:pPr marL="324485" indent="-324485" defTabSz="426466">
              <a:spcBef>
                <a:spcPts val="3000"/>
              </a:spcBef>
              <a:defRPr sz="2628"/>
            </a:pPr>
            <a:r>
              <a:t>IAM</a:t>
            </a:r>
          </a:p>
          <a:p>
            <a:pPr marL="324485" indent="-324485" defTabSz="426466">
              <a:spcBef>
                <a:spcPts val="3000"/>
              </a:spcBef>
              <a:defRPr sz="2628"/>
            </a:pPr>
            <a:r>
              <a:t>短信/邮件</a:t>
            </a:r>
          </a:p>
          <a:p>
            <a:pPr marL="324485" indent="-324485" defTabSz="426466">
              <a:spcBef>
                <a:spcPts val="3000"/>
              </a:spcBef>
              <a:defRPr sz="2628"/>
            </a:pPr>
            <a:r>
              <a:t>工单</a:t>
            </a:r>
          </a:p>
          <a:p>
            <a:pPr marL="324485" indent="-324485" defTabSz="426466">
              <a:spcBef>
                <a:spcPts val="3000"/>
              </a:spcBef>
              <a:defRPr sz="2628"/>
            </a:pPr>
            <a:r>
              <a:t>话单服务器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舍村会师</a:t>
            </a:r>
          </a:p>
        </p:txBody>
      </p:sp>
      <p:sp>
        <p:nvSpPr>
          <p:cNvPr id="294" name="Shape 2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74278"/>
            <a:ext cx="13004801" cy="73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45" y="631640"/>
            <a:ext cx="6355569" cy="8474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2916" y="639754"/>
            <a:ext cx="6355569" cy="847409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4906"/>
            <a:ext cx="13004800" cy="73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2016.2.28</a:t>
            </a:r>
          </a:p>
        </p:txBody>
      </p:sp>
      <p:sp>
        <p:nvSpPr>
          <p:cNvPr id="301" name="Shape 30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Shape 302"/>
          <p:cNvSpPr/>
          <p:nvPr/>
        </p:nvSpPr>
        <p:spPr>
          <a:xfrm>
            <a:off x="2330449" y="2615011"/>
            <a:ext cx="8343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上线前最后一个版本重大升级一次性成功</a:t>
            </a:r>
          </a:p>
        </p:txBody>
      </p:sp>
      <p:sp>
        <p:nvSpPr>
          <p:cNvPr id="303" name="Shape 303"/>
          <p:cNvSpPr/>
          <p:nvPr/>
        </p:nvSpPr>
        <p:spPr>
          <a:xfrm>
            <a:off x="498719" y="4985625"/>
            <a:ext cx="12007362" cy="953626"/>
          </a:xfrm>
          <a:prstGeom prst="rightArrow">
            <a:avLst>
              <a:gd name="adj1" fmla="val 32000"/>
              <a:gd name="adj2" fmla="val 8523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924231" y="4888831"/>
            <a:ext cx="1122882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5" name="Shape 305"/>
          <p:cNvSpPr/>
          <p:nvPr/>
        </p:nvSpPr>
        <p:spPr>
          <a:xfrm>
            <a:off x="2373030" y="4888831"/>
            <a:ext cx="1122883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6" name="Shape 306"/>
          <p:cNvSpPr/>
          <p:nvPr/>
        </p:nvSpPr>
        <p:spPr>
          <a:xfrm>
            <a:off x="3821830" y="4888831"/>
            <a:ext cx="1122883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7" name="Shape 307"/>
          <p:cNvSpPr/>
          <p:nvPr/>
        </p:nvSpPr>
        <p:spPr>
          <a:xfrm>
            <a:off x="5270630" y="4888831"/>
            <a:ext cx="1122883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6719430" y="4888831"/>
            <a:ext cx="1122883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胸有成竹，决战升级</a:t>
            </a:r>
          </a:p>
        </p:txBody>
      </p:sp>
      <p:sp>
        <p:nvSpPr>
          <p:cNvPr id="311" name="Shape 3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56171"/>
            <a:ext cx="13004801" cy="7303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庆功</a:t>
            </a:r>
          </a:p>
        </p:txBody>
      </p:sp>
      <p:sp>
        <p:nvSpPr>
          <p:cNvPr id="315" name="Shape 3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9992" y="2678419"/>
            <a:ext cx="8664816" cy="6498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感谢你们</a:t>
            </a:r>
          </a:p>
        </p:txBody>
      </p:sp>
      <p:sp>
        <p:nvSpPr>
          <p:cNvPr id="319" name="Shape 3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祝公有云越来越好</a:t>
            </a:r>
          </a:p>
        </p:txBody>
      </p:sp>
      <p:sp>
        <p:nvSpPr>
          <p:cNvPr id="322" name="Shape 3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</a:t>
            </a:r>
          </a:p>
        </p:txBody>
      </p:sp>
      <p:sp>
        <p:nvSpPr>
          <p:cNvPr id="325" name="Shape 32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800100"/>
            <a:ext cx="121920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4280"/>
            <a:ext cx="13004800" cy="730504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5729"/>
            <a:ext cx="4949930" cy="2780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4809" y="151856"/>
            <a:ext cx="2270998" cy="404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282" y="6197084"/>
            <a:ext cx="5579673" cy="3134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49711" y="4829084"/>
            <a:ext cx="3218083" cy="4290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37515" y="494333"/>
            <a:ext cx="2907106" cy="3876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20550" y="5206497"/>
            <a:ext cx="3032208" cy="404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26329" y="126803"/>
            <a:ext cx="2590198" cy="46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6019" y="2990758"/>
            <a:ext cx="1745528" cy="2909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720192" y="3213311"/>
            <a:ext cx="1960537" cy="268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2015.11</a:t>
            </a:r>
          </a:p>
        </p:txBody>
      </p:sp>
      <p:sp>
        <p:nvSpPr>
          <p:cNvPr id="155" name="Shape 155"/>
          <p:cNvSpPr/>
          <p:nvPr/>
        </p:nvSpPr>
        <p:spPr>
          <a:xfrm>
            <a:off x="498719" y="5065166"/>
            <a:ext cx="12007362" cy="953626"/>
          </a:xfrm>
          <a:prstGeom prst="rightArrow">
            <a:avLst>
              <a:gd name="adj1" fmla="val 32000"/>
              <a:gd name="adj2" fmla="val 8523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924231" y="4968372"/>
            <a:ext cx="1122882" cy="114721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2170956" y="3466033"/>
            <a:ext cx="819211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提供德电Console第一个定制化样式版本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2016.1  出发，支援一线</a:t>
            </a:r>
          </a:p>
        </p:txBody>
      </p:sp>
      <p:pic>
        <p:nvPicPr>
          <p:cNvPr id="16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30" y="2491596"/>
            <a:ext cx="12965740" cy="728185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